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et" panose="020B0604020202020204" charset="0"/>
      <p:regular r:id="rId18"/>
    </p:embeddedFont>
    <p:embeddedFont>
      <p:font typeface="HK Modular" panose="020B0604020202020204" charset="0"/>
      <p:regular r:id="rId19"/>
    </p:embeddedFont>
    <p:embeddedFont>
      <p:font typeface="Horizo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2" autoAdjust="0"/>
    <p:restoredTop sz="94622" autoAdjust="0"/>
  </p:normalViewPr>
  <p:slideViewPr>
    <p:cSldViewPr>
      <p:cViewPr varScale="1">
        <p:scale>
          <a:sx n="40" d="100"/>
          <a:sy n="40" d="100"/>
        </p:scale>
        <p:origin x="48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09968" y="134405"/>
            <a:ext cx="10268064" cy="1646091"/>
          </a:xfrm>
          <a:custGeom>
            <a:avLst/>
            <a:gdLst/>
            <a:ahLst/>
            <a:cxnLst/>
            <a:rect l="l" t="t" r="r" b="b"/>
            <a:pathLst>
              <a:path w="10268064" h="1959902">
                <a:moveTo>
                  <a:pt x="0" y="0"/>
                </a:moveTo>
                <a:lnTo>
                  <a:pt x="10268064" y="0"/>
                </a:lnTo>
                <a:lnTo>
                  <a:pt x="10268064" y="1959902"/>
                </a:lnTo>
                <a:lnTo>
                  <a:pt x="0" y="1959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86" r="-41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9184" y="1996912"/>
            <a:ext cx="11493011" cy="418878"/>
          </a:xfrm>
          <a:custGeom>
            <a:avLst/>
            <a:gdLst/>
            <a:ahLst/>
            <a:cxnLst/>
            <a:rect l="l" t="t" r="r" b="b"/>
            <a:pathLst>
              <a:path w="11493011" h="418878">
                <a:moveTo>
                  <a:pt x="0" y="0"/>
                </a:moveTo>
                <a:lnTo>
                  <a:pt x="11493011" y="0"/>
                </a:lnTo>
                <a:lnTo>
                  <a:pt x="11493011" y="418877"/>
                </a:lnTo>
                <a:lnTo>
                  <a:pt x="0" y="418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058" b="-481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03422" y="6208958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5325" y="4904154"/>
            <a:ext cx="9855590" cy="184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796" dirty="0">
                <a:solidFill>
                  <a:srgbClr val="7AFFF5"/>
                </a:solidFill>
                <a:latin typeface="Horizon"/>
              </a:rPr>
              <a:t> </a:t>
            </a:r>
          </a:p>
          <a:p>
            <a:pPr algn="ctr">
              <a:lnSpc>
                <a:spcPts val="3530"/>
              </a:lnSpc>
            </a:pPr>
            <a:r>
              <a:rPr lang="en-US" sz="3796" dirty="0">
                <a:solidFill>
                  <a:srgbClr val="7AFFF5"/>
                </a:solidFill>
                <a:latin typeface="Horizon"/>
              </a:rPr>
              <a:t>MISE EN ŒUVRE D’UN RÉSEAU LOCAL</a:t>
            </a:r>
          </a:p>
          <a:p>
            <a:pPr algn="ctr">
              <a:lnSpc>
                <a:spcPts val="3530"/>
              </a:lnSpc>
            </a:pPr>
            <a:endParaRPr lang="en-US" sz="3796" dirty="0">
              <a:solidFill>
                <a:srgbClr val="7AFFF5"/>
              </a:solidFill>
              <a:latin typeface="Horizon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57200" y="4056137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1879881" y="7957289"/>
            <a:ext cx="10245941" cy="46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HK Modular"/>
              </a:rPr>
              <a:t>Abir BELKASSE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750415"/>
            <a:ext cx="4832392" cy="50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2897" dirty="0">
                <a:solidFill>
                  <a:srgbClr val="FFFFFF"/>
                </a:solidFill>
                <a:latin typeface="HK Modular"/>
              </a:rPr>
              <a:t>Année 2023-2024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2135" y="2980298"/>
            <a:ext cx="11867108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fr-FR" sz="1800" noProof="1">
                <a:solidFill>
                  <a:srgbClr val="FFFFFF"/>
                </a:solidFill>
                <a:latin typeface="Horizon"/>
              </a:rPr>
              <a:t>Technicien</a:t>
            </a:r>
            <a:r>
              <a:rPr lang="en-US" sz="18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fr-FR" sz="1800" dirty="0">
                <a:solidFill>
                  <a:srgbClr val="FFFFFF"/>
                </a:solidFill>
                <a:latin typeface="Horizon"/>
              </a:rPr>
              <a:t>spécialisé</a:t>
            </a:r>
            <a:r>
              <a:rPr lang="en-US" sz="1800" dirty="0">
                <a:solidFill>
                  <a:srgbClr val="FFFFFF"/>
                </a:solidFill>
                <a:latin typeface="Horizon"/>
              </a:rPr>
              <a:t> en </a:t>
            </a:r>
            <a:r>
              <a:rPr lang="en-US" sz="1800" dirty="0" err="1">
                <a:solidFill>
                  <a:srgbClr val="FFFFFF"/>
                </a:solidFill>
                <a:latin typeface="Horizon"/>
              </a:rPr>
              <a:t>systèmes</a:t>
            </a:r>
            <a:r>
              <a:rPr lang="en-US" sz="1800" dirty="0">
                <a:solidFill>
                  <a:srgbClr val="FFFFFF"/>
                </a:solidFill>
                <a:latin typeface="Horizon"/>
              </a:rPr>
              <a:t> et </a:t>
            </a:r>
            <a:r>
              <a:rPr lang="en-US" sz="1800" dirty="0" err="1">
                <a:solidFill>
                  <a:srgbClr val="FFFFFF"/>
                </a:solidFill>
                <a:latin typeface="Horizon"/>
              </a:rPr>
              <a:t>réseaux</a:t>
            </a:r>
            <a:r>
              <a:rPr lang="en-US" sz="180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Horizon"/>
              </a:rPr>
              <a:t>informatiques</a:t>
            </a:r>
            <a:r>
              <a:rPr lang="en-US" sz="1800" dirty="0">
                <a:solidFill>
                  <a:srgbClr val="FFFFFF"/>
                </a:solidFill>
                <a:latin typeface="Horizon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6060" y="9004357"/>
            <a:ext cx="932691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fr-FR" sz="3399" dirty="0">
                <a:solidFill>
                  <a:srgbClr val="FFFFFF"/>
                </a:solidFill>
                <a:latin typeface="HK Modular"/>
              </a:rPr>
              <a:t>Encadré</a:t>
            </a:r>
            <a:r>
              <a:rPr lang="en-US" sz="3399" dirty="0">
                <a:solidFill>
                  <a:srgbClr val="FFFFFF"/>
                </a:solidFill>
                <a:latin typeface="HK Modular"/>
              </a:rPr>
              <a:t> par: M. AZHANI SALAH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HK Mod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1CA7F9-C478-4D1C-8255-1FCBE5906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08" y="3743053"/>
            <a:ext cx="5375711" cy="4037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05262" y="7370569"/>
            <a:ext cx="2321303" cy="1097343"/>
          </a:xfrm>
          <a:custGeom>
            <a:avLst/>
            <a:gdLst/>
            <a:ahLst/>
            <a:cxnLst/>
            <a:rect l="l" t="t" r="r" b="b"/>
            <a:pathLst>
              <a:path w="2321303" h="1097343">
                <a:moveTo>
                  <a:pt x="0" y="0"/>
                </a:moveTo>
                <a:lnTo>
                  <a:pt x="2321303" y="0"/>
                </a:lnTo>
                <a:lnTo>
                  <a:pt x="2321303" y="1097343"/>
                </a:lnTo>
                <a:lnTo>
                  <a:pt x="0" y="1097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84642" y="5875146"/>
            <a:ext cx="6723978" cy="4155267"/>
          </a:xfrm>
          <a:custGeom>
            <a:avLst/>
            <a:gdLst/>
            <a:ahLst/>
            <a:cxnLst/>
            <a:rect l="l" t="t" r="r" b="b"/>
            <a:pathLst>
              <a:path w="6723978" h="4155267">
                <a:moveTo>
                  <a:pt x="0" y="0"/>
                </a:moveTo>
                <a:lnTo>
                  <a:pt x="6723978" y="0"/>
                </a:lnTo>
                <a:lnTo>
                  <a:pt x="6723978" y="4155268"/>
                </a:lnTo>
                <a:lnTo>
                  <a:pt x="0" y="415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1809" y="662659"/>
            <a:ext cx="9031534" cy="23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1"/>
              </a:lnSpc>
            </a:pPr>
            <a:r>
              <a:rPr lang="en-US" sz="5601" dirty="0">
                <a:solidFill>
                  <a:srgbClr val="CFBDFF"/>
                </a:solidFill>
                <a:latin typeface="HK Modular"/>
              </a:rPr>
              <a:t>MISE EN ŒUVRE D’UN RÉSEAU LOCAL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05262" y="2259894"/>
            <a:ext cx="12082738" cy="282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2168" dirty="0">
                <a:solidFill>
                  <a:srgbClr val="FFFFFF"/>
                </a:solidFill>
                <a:latin typeface="Horizon"/>
              </a:rPr>
              <a:t>Dans une simple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topologie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en étoile, le point de concentration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est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un point unique de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défaillance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.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Selon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l’endroit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d’une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rupture dans une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topologie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en étoile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étendue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, une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partie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des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nœuds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seront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isolés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les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uns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par rapport à </a:t>
            </a:r>
            <a:r>
              <a:rPr lang="en-US" sz="2168" dirty="0" err="1">
                <a:solidFill>
                  <a:srgbClr val="FFFFFF"/>
                </a:solidFill>
                <a:latin typeface="Horizon"/>
              </a:rPr>
              <a:t>d”autres</a:t>
            </a:r>
            <a:r>
              <a:rPr lang="en-US" sz="2168" dirty="0">
                <a:solidFill>
                  <a:srgbClr val="FFFFFF"/>
                </a:solidFill>
                <a:latin typeface="Horizon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DA81A-E403-4656-A469-ADC5BABF3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6280349"/>
            <a:ext cx="3900449" cy="3277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8642" y="414063"/>
            <a:ext cx="897280" cy="89728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18585" y="414063"/>
            <a:ext cx="1230877" cy="12308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86352" y="2125073"/>
            <a:ext cx="947672" cy="9476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09991" y="3791463"/>
            <a:ext cx="10609584" cy="4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2860" dirty="0">
                <a:solidFill>
                  <a:srgbClr val="FFFFFF"/>
                </a:solidFill>
                <a:latin typeface="Horizon"/>
              </a:rPr>
              <a:t>Un réseau local (LAN)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est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une infrastructure de communication qui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relie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des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ordinateurs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sur une zone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géographique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restreinte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,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telle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qu'un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bureau, une école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ou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une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maison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. Son but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est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de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permettre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le partage de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ressources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telles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 que des </a:t>
            </a:r>
            <a:r>
              <a:rPr lang="en-US" sz="2860" dirty="0" err="1">
                <a:solidFill>
                  <a:srgbClr val="FFFFFF"/>
                </a:solidFill>
                <a:latin typeface="Horizon"/>
              </a:rPr>
              <a:t>fichiers</a:t>
            </a:r>
            <a:r>
              <a:rPr lang="en-US" sz="2860" dirty="0">
                <a:solidFill>
                  <a:srgbClr val="FFFFFF"/>
                </a:solidFill>
                <a:latin typeface="Horizon"/>
              </a:rPr>
              <a:t>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34372" y="6676210"/>
            <a:ext cx="3368425" cy="3368425"/>
          </a:xfrm>
          <a:custGeom>
            <a:avLst/>
            <a:gdLst/>
            <a:ahLst/>
            <a:cxnLst/>
            <a:rect l="l" t="t" r="r" b="b"/>
            <a:pathLst>
              <a:path w="3368425" h="3368425">
                <a:moveTo>
                  <a:pt x="0" y="0"/>
                </a:moveTo>
                <a:lnTo>
                  <a:pt x="3368426" y="0"/>
                </a:lnTo>
                <a:lnTo>
                  <a:pt x="3368426" y="3368426"/>
                </a:lnTo>
                <a:lnTo>
                  <a:pt x="0" y="336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44952" y="1139893"/>
            <a:ext cx="108254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FBDFF"/>
                </a:solidFill>
                <a:latin typeface="HK Modular"/>
              </a:rPr>
              <a:t>Conclusion</a:t>
            </a:r>
            <a:r>
              <a:rPr lang="en-US" sz="9200" dirty="0">
                <a:solidFill>
                  <a:srgbClr val="000000"/>
                </a:solidFill>
                <a:latin typeface="HK Modular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0FA2FA-942C-4CF4-935C-80AB41AC5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0" y="3898703"/>
            <a:ext cx="3467558" cy="4354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5942" y="3676901"/>
            <a:ext cx="10216116" cy="282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</a:rPr>
              <a:t>MERCI POUR VOTRE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8925" y="6505814"/>
            <a:ext cx="6526311" cy="961148"/>
          </a:xfrm>
          <a:custGeom>
            <a:avLst/>
            <a:gdLst/>
            <a:ahLst/>
            <a:cxnLst/>
            <a:rect l="l" t="t" r="r" b="b"/>
            <a:pathLst>
              <a:path w="6526311" h="961148">
                <a:moveTo>
                  <a:pt x="0" y="0"/>
                </a:moveTo>
                <a:lnTo>
                  <a:pt x="6526311" y="0"/>
                </a:lnTo>
                <a:lnTo>
                  <a:pt x="6526311" y="961148"/>
                </a:lnTo>
                <a:lnTo>
                  <a:pt x="0" y="9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3022904" y="2658603"/>
            <a:ext cx="6526311" cy="961148"/>
          </a:xfrm>
          <a:custGeom>
            <a:avLst/>
            <a:gdLst/>
            <a:ahLst/>
            <a:cxnLst/>
            <a:rect l="l" t="t" r="r" b="b"/>
            <a:pathLst>
              <a:path w="6526311" h="961148">
                <a:moveTo>
                  <a:pt x="0" y="0"/>
                </a:moveTo>
                <a:lnTo>
                  <a:pt x="6526311" y="0"/>
                </a:lnTo>
                <a:lnTo>
                  <a:pt x="6526311" y="961148"/>
                </a:lnTo>
                <a:lnTo>
                  <a:pt x="0" y="9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" y="-266700"/>
            <a:ext cx="18650156" cy="12512559"/>
          </a:xfrm>
          <a:custGeom>
            <a:avLst/>
            <a:gdLst/>
            <a:ahLst/>
            <a:cxnLst/>
            <a:rect l="l" t="t" r="r" b="b"/>
            <a:pathLst>
              <a:path w="18650156" h="12512559">
                <a:moveTo>
                  <a:pt x="0" y="0"/>
                </a:moveTo>
                <a:lnTo>
                  <a:pt x="18650156" y="0"/>
                </a:lnTo>
                <a:lnTo>
                  <a:pt x="18650156" y="12512559"/>
                </a:lnTo>
                <a:lnTo>
                  <a:pt x="0" y="1251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8600" y="7362304"/>
            <a:ext cx="7315200" cy="2565737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7"/>
                </a:lnTo>
                <a:lnTo>
                  <a:pt x="0" y="2565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0594458" y="-104284"/>
            <a:ext cx="7315200" cy="2565737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7"/>
                </a:lnTo>
                <a:lnTo>
                  <a:pt x="0" y="2565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8642" y="414063"/>
            <a:ext cx="897280" cy="89728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83188" y="1923967"/>
            <a:ext cx="11328203" cy="733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2934" dirty="0">
                <a:solidFill>
                  <a:srgbClr val="FFFFFF"/>
                </a:solidFill>
                <a:latin typeface="Horizon"/>
              </a:rPr>
              <a:t>je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voudrais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remercier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mon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encadrant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AZHANI SALAH,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d’avoir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accepté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de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diriger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mon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travail. Il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m’a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beaucoup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appris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sur le réseau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informatique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. 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2934" dirty="0">
                <a:solidFill>
                  <a:srgbClr val="FFFFFF"/>
                </a:solidFill>
                <a:latin typeface="Horizon"/>
              </a:rPr>
              <a:t>Je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remercie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également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Monsieur le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directeur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Noureddine Bchir,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d’avoir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accepté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mon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sujet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.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J’avais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eu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le grand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plaisir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à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travailler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sous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votre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direction. 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2934" dirty="0">
                <a:solidFill>
                  <a:srgbClr val="FFFFFF"/>
                </a:solidFill>
                <a:latin typeface="Horizon"/>
              </a:rPr>
              <a:t>Je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remercie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également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les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membres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du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jurées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pour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leur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934" dirty="0" err="1">
                <a:solidFill>
                  <a:srgbClr val="FFFFFF"/>
                </a:solidFill>
                <a:latin typeface="Horizon"/>
              </a:rPr>
              <a:t>présence</a:t>
            </a:r>
            <a:r>
              <a:rPr lang="en-US" sz="2934" dirty="0">
                <a:solidFill>
                  <a:srgbClr val="FFFFFF"/>
                </a:solidFill>
                <a:latin typeface="Horizon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3766076"/>
            <a:ext cx="6567418" cy="6567418"/>
          </a:xfrm>
          <a:custGeom>
            <a:avLst/>
            <a:gdLst/>
            <a:ahLst/>
            <a:cxnLst/>
            <a:rect l="l" t="t" r="r" b="b"/>
            <a:pathLst>
              <a:path w="6567418" h="6567418">
                <a:moveTo>
                  <a:pt x="0" y="0"/>
                </a:moveTo>
                <a:lnTo>
                  <a:pt x="6567418" y="0"/>
                </a:lnTo>
                <a:lnTo>
                  <a:pt x="6567418" y="6567418"/>
                </a:lnTo>
                <a:lnTo>
                  <a:pt x="0" y="656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1947290" y="0"/>
            <a:ext cx="6567418" cy="6567418"/>
          </a:xfrm>
          <a:custGeom>
            <a:avLst/>
            <a:gdLst/>
            <a:ahLst/>
            <a:cxnLst/>
            <a:rect l="l" t="t" r="r" b="b"/>
            <a:pathLst>
              <a:path w="6567418" h="6567418">
                <a:moveTo>
                  <a:pt x="0" y="0"/>
                </a:moveTo>
                <a:lnTo>
                  <a:pt x="6567418" y="0"/>
                </a:lnTo>
                <a:lnTo>
                  <a:pt x="6567418" y="6567418"/>
                </a:lnTo>
                <a:lnTo>
                  <a:pt x="0" y="656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31461" y="1019175"/>
            <a:ext cx="12231657" cy="136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4699" dirty="0">
                <a:solidFill>
                  <a:srgbClr val="CFBDFF"/>
                </a:solidFill>
                <a:latin typeface="Horizon"/>
              </a:rPr>
              <a:t>REMERCIEMENTS</a:t>
            </a:r>
          </a:p>
          <a:p>
            <a:pPr algn="l">
              <a:lnSpc>
                <a:spcPts val="5169"/>
              </a:lnSpc>
            </a:pPr>
            <a:endParaRPr lang="en-US" sz="4699" dirty="0">
              <a:solidFill>
                <a:srgbClr val="CFBDFF"/>
              </a:solidFill>
              <a:latin typeface="Horizo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CFA85E-C9D6-4F3F-8957-D931BDAD2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5" y="2781300"/>
            <a:ext cx="430705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88596" y="317715"/>
            <a:ext cx="832049" cy="8320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89242" y="1464666"/>
            <a:ext cx="832049" cy="8320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88596" y="2611041"/>
            <a:ext cx="832049" cy="8320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80585" y="7576615"/>
            <a:ext cx="832049" cy="8320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80585" y="8993736"/>
            <a:ext cx="832049" cy="83204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188675" y="317715"/>
            <a:ext cx="5761410" cy="832049"/>
            <a:chOff x="0" y="0"/>
            <a:chExt cx="1750605" cy="2528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0605" cy="252818"/>
            </a:xfrm>
            <a:custGeom>
              <a:avLst/>
              <a:gdLst/>
              <a:ahLst/>
              <a:cxnLst/>
              <a:rect l="l" t="t" r="r" b="b"/>
              <a:pathLst>
                <a:path w="1750605" h="252818">
                  <a:moveTo>
                    <a:pt x="68531" y="0"/>
                  </a:moveTo>
                  <a:lnTo>
                    <a:pt x="1682073" y="0"/>
                  </a:lnTo>
                  <a:cubicBezTo>
                    <a:pt x="1700249" y="0"/>
                    <a:pt x="1717680" y="7220"/>
                    <a:pt x="1730533" y="20072"/>
                  </a:cubicBezTo>
                  <a:cubicBezTo>
                    <a:pt x="1743385" y="32925"/>
                    <a:pt x="1750605" y="50356"/>
                    <a:pt x="1750605" y="68531"/>
                  </a:cubicBezTo>
                  <a:lnTo>
                    <a:pt x="1750605" y="184287"/>
                  </a:lnTo>
                  <a:cubicBezTo>
                    <a:pt x="1750605" y="222136"/>
                    <a:pt x="1719922" y="252818"/>
                    <a:pt x="1682073" y="252818"/>
                  </a:cubicBezTo>
                  <a:lnTo>
                    <a:pt x="68531" y="252818"/>
                  </a:lnTo>
                  <a:cubicBezTo>
                    <a:pt x="30683" y="252818"/>
                    <a:pt x="0" y="222136"/>
                    <a:pt x="0" y="184287"/>
                  </a:cubicBezTo>
                  <a:lnTo>
                    <a:pt x="0" y="68531"/>
                  </a:lnTo>
                  <a:cubicBezTo>
                    <a:pt x="0" y="30683"/>
                    <a:pt x="30683" y="0"/>
                    <a:pt x="685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750605" cy="32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798103" y="4085571"/>
            <a:ext cx="41432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 dirty="0">
                <a:solidFill>
                  <a:srgbClr val="FFFFFF"/>
                </a:solidFill>
                <a:latin typeface="HK Modular"/>
              </a:rPr>
              <a:t>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589242" y="4957959"/>
            <a:ext cx="832049" cy="83204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88675" y="2606766"/>
            <a:ext cx="5086031" cy="836324"/>
            <a:chOff x="0" y="0"/>
            <a:chExt cx="1545391" cy="2541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5391" cy="254117"/>
            </a:xfrm>
            <a:custGeom>
              <a:avLst/>
              <a:gdLst/>
              <a:ahLst/>
              <a:cxnLst/>
              <a:rect l="l" t="t" r="r" b="b"/>
              <a:pathLst>
                <a:path w="1545391" h="254117">
                  <a:moveTo>
                    <a:pt x="77632" y="0"/>
                  </a:moveTo>
                  <a:lnTo>
                    <a:pt x="1467759" y="0"/>
                  </a:lnTo>
                  <a:cubicBezTo>
                    <a:pt x="1510634" y="0"/>
                    <a:pt x="1545391" y="34757"/>
                    <a:pt x="1545391" y="77632"/>
                  </a:cubicBezTo>
                  <a:lnTo>
                    <a:pt x="1545391" y="176485"/>
                  </a:lnTo>
                  <a:cubicBezTo>
                    <a:pt x="1545391" y="219360"/>
                    <a:pt x="1510634" y="254117"/>
                    <a:pt x="1467759" y="254117"/>
                  </a:cubicBezTo>
                  <a:lnTo>
                    <a:pt x="77632" y="254117"/>
                  </a:lnTo>
                  <a:cubicBezTo>
                    <a:pt x="57043" y="254117"/>
                    <a:pt x="37297" y="245938"/>
                    <a:pt x="22738" y="231379"/>
                  </a:cubicBezTo>
                  <a:cubicBezTo>
                    <a:pt x="8179" y="216821"/>
                    <a:pt x="0" y="197075"/>
                    <a:pt x="0" y="176485"/>
                  </a:cubicBezTo>
                  <a:lnTo>
                    <a:pt x="0" y="77632"/>
                  </a:lnTo>
                  <a:cubicBezTo>
                    <a:pt x="0" y="57043"/>
                    <a:pt x="8179" y="37297"/>
                    <a:pt x="22738" y="22738"/>
                  </a:cubicBezTo>
                  <a:cubicBezTo>
                    <a:pt x="37297" y="8179"/>
                    <a:pt x="57043" y="0"/>
                    <a:pt x="776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545391" cy="33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92816" y="3819929"/>
            <a:ext cx="5356419" cy="832049"/>
            <a:chOff x="0" y="0"/>
            <a:chExt cx="1627548" cy="252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27549" cy="252818"/>
            </a:xfrm>
            <a:custGeom>
              <a:avLst/>
              <a:gdLst/>
              <a:ahLst/>
              <a:cxnLst/>
              <a:rect l="l" t="t" r="r" b="b"/>
              <a:pathLst>
                <a:path w="1627549" h="252818">
                  <a:moveTo>
                    <a:pt x="73713" y="0"/>
                  </a:moveTo>
                  <a:lnTo>
                    <a:pt x="1553835" y="0"/>
                  </a:lnTo>
                  <a:cubicBezTo>
                    <a:pt x="1594546" y="0"/>
                    <a:pt x="1627549" y="33002"/>
                    <a:pt x="1627549" y="73713"/>
                  </a:cubicBezTo>
                  <a:lnTo>
                    <a:pt x="1627549" y="179105"/>
                  </a:lnTo>
                  <a:cubicBezTo>
                    <a:pt x="1627549" y="219816"/>
                    <a:pt x="1594546" y="252818"/>
                    <a:pt x="1553835" y="252818"/>
                  </a:cubicBezTo>
                  <a:lnTo>
                    <a:pt x="73713" y="252818"/>
                  </a:lnTo>
                  <a:cubicBezTo>
                    <a:pt x="54163" y="252818"/>
                    <a:pt x="35414" y="245052"/>
                    <a:pt x="21590" y="231228"/>
                  </a:cubicBezTo>
                  <a:cubicBezTo>
                    <a:pt x="7766" y="217404"/>
                    <a:pt x="0" y="198655"/>
                    <a:pt x="0" y="179105"/>
                  </a:cubicBezTo>
                  <a:lnTo>
                    <a:pt x="0" y="73713"/>
                  </a:lnTo>
                  <a:cubicBezTo>
                    <a:pt x="0" y="33002"/>
                    <a:pt x="33002" y="0"/>
                    <a:pt x="737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1627548" cy="32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92816" y="4957959"/>
            <a:ext cx="7701118" cy="876216"/>
            <a:chOff x="0" y="0"/>
            <a:chExt cx="2339985" cy="2662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9985" cy="266238"/>
            </a:xfrm>
            <a:custGeom>
              <a:avLst/>
              <a:gdLst/>
              <a:ahLst/>
              <a:cxnLst/>
              <a:rect l="l" t="t" r="r" b="b"/>
              <a:pathLst>
                <a:path w="2339985" h="266238">
                  <a:moveTo>
                    <a:pt x="51270" y="0"/>
                  </a:moveTo>
                  <a:lnTo>
                    <a:pt x="2288715" y="0"/>
                  </a:lnTo>
                  <a:cubicBezTo>
                    <a:pt x="2302313" y="0"/>
                    <a:pt x="2315354" y="5402"/>
                    <a:pt x="2324969" y="15017"/>
                  </a:cubicBezTo>
                  <a:cubicBezTo>
                    <a:pt x="2334584" y="24632"/>
                    <a:pt x="2339985" y="37673"/>
                    <a:pt x="2339985" y="51270"/>
                  </a:cubicBezTo>
                  <a:lnTo>
                    <a:pt x="2339985" y="214968"/>
                  </a:lnTo>
                  <a:cubicBezTo>
                    <a:pt x="2339985" y="243284"/>
                    <a:pt x="2317031" y="266238"/>
                    <a:pt x="2288715" y="266238"/>
                  </a:cubicBezTo>
                  <a:lnTo>
                    <a:pt x="51270" y="266238"/>
                  </a:lnTo>
                  <a:cubicBezTo>
                    <a:pt x="22954" y="266238"/>
                    <a:pt x="0" y="243284"/>
                    <a:pt x="0" y="214968"/>
                  </a:cubicBezTo>
                  <a:lnTo>
                    <a:pt x="0" y="51270"/>
                  </a:lnTo>
                  <a:cubicBezTo>
                    <a:pt x="0" y="22954"/>
                    <a:pt x="22954" y="0"/>
                    <a:pt x="512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2339985" cy="342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188675" y="6306416"/>
            <a:ext cx="5527495" cy="832049"/>
            <a:chOff x="0" y="0"/>
            <a:chExt cx="1679530" cy="2528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79530" cy="252818"/>
            </a:xfrm>
            <a:custGeom>
              <a:avLst/>
              <a:gdLst/>
              <a:ahLst/>
              <a:cxnLst/>
              <a:rect l="l" t="t" r="r" b="b"/>
              <a:pathLst>
                <a:path w="1679530" h="252818">
                  <a:moveTo>
                    <a:pt x="71432" y="0"/>
                  </a:moveTo>
                  <a:lnTo>
                    <a:pt x="1608098" y="0"/>
                  </a:lnTo>
                  <a:cubicBezTo>
                    <a:pt x="1647549" y="0"/>
                    <a:pt x="1679530" y="31981"/>
                    <a:pt x="1679530" y="71432"/>
                  </a:cubicBezTo>
                  <a:lnTo>
                    <a:pt x="1679530" y="181387"/>
                  </a:lnTo>
                  <a:cubicBezTo>
                    <a:pt x="1679530" y="220837"/>
                    <a:pt x="1647549" y="252818"/>
                    <a:pt x="1608098" y="252818"/>
                  </a:cubicBezTo>
                  <a:lnTo>
                    <a:pt x="71432" y="252818"/>
                  </a:lnTo>
                  <a:cubicBezTo>
                    <a:pt x="31981" y="252818"/>
                    <a:pt x="0" y="220837"/>
                    <a:pt x="0" y="181387"/>
                  </a:cubicBezTo>
                  <a:lnTo>
                    <a:pt x="0" y="71432"/>
                  </a:lnTo>
                  <a:cubicBezTo>
                    <a:pt x="0" y="31981"/>
                    <a:pt x="31981" y="0"/>
                    <a:pt x="714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679530" cy="32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192816" y="1460391"/>
            <a:ext cx="5086031" cy="836324"/>
            <a:chOff x="0" y="0"/>
            <a:chExt cx="1545391" cy="25411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45391" cy="254117"/>
            </a:xfrm>
            <a:custGeom>
              <a:avLst/>
              <a:gdLst/>
              <a:ahLst/>
              <a:cxnLst/>
              <a:rect l="l" t="t" r="r" b="b"/>
              <a:pathLst>
                <a:path w="1545391" h="254117">
                  <a:moveTo>
                    <a:pt x="77632" y="0"/>
                  </a:moveTo>
                  <a:lnTo>
                    <a:pt x="1467759" y="0"/>
                  </a:lnTo>
                  <a:cubicBezTo>
                    <a:pt x="1510634" y="0"/>
                    <a:pt x="1545391" y="34757"/>
                    <a:pt x="1545391" y="77632"/>
                  </a:cubicBezTo>
                  <a:lnTo>
                    <a:pt x="1545391" y="176485"/>
                  </a:lnTo>
                  <a:cubicBezTo>
                    <a:pt x="1545391" y="219360"/>
                    <a:pt x="1510634" y="254117"/>
                    <a:pt x="1467759" y="254117"/>
                  </a:cubicBezTo>
                  <a:lnTo>
                    <a:pt x="77632" y="254117"/>
                  </a:lnTo>
                  <a:cubicBezTo>
                    <a:pt x="57043" y="254117"/>
                    <a:pt x="37297" y="245938"/>
                    <a:pt x="22738" y="231379"/>
                  </a:cubicBezTo>
                  <a:cubicBezTo>
                    <a:pt x="8179" y="216821"/>
                    <a:pt x="0" y="197075"/>
                    <a:pt x="0" y="176485"/>
                  </a:cubicBezTo>
                  <a:lnTo>
                    <a:pt x="0" y="77632"/>
                  </a:lnTo>
                  <a:cubicBezTo>
                    <a:pt x="0" y="57043"/>
                    <a:pt x="8179" y="37297"/>
                    <a:pt x="22738" y="22738"/>
                  </a:cubicBezTo>
                  <a:cubicBezTo>
                    <a:pt x="37297" y="8179"/>
                    <a:pt x="57043" y="0"/>
                    <a:pt x="776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1545391" cy="33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588596" y="3800302"/>
            <a:ext cx="1743872" cy="832049"/>
            <a:chOff x="-966928" y="-34609"/>
            <a:chExt cx="1703528" cy="812800"/>
          </a:xfrm>
        </p:grpSpPr>
        <p:sp>
          <p:nvSpPr>
            <p:cNvPr id="42" name="Freeform 42"/>
            <p:cNvSpPr/>
            <p:nvPr/>
          </p:nvSpPr>
          <p:spPr>
            <a:xfrm>
              <a:off x="-966928" y="-3460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588596" y="6267287"/>
            <a:ext cx="832049" cy="83204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188675" y="7576615"/>
            <a:ext cx="7705259" cy="901481"/>
            <a:chOff x="0" y="0"/>
            <a:chExt cx="2341244" cy="27391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341244" cy="273915"/>
            </a:xfrm>
            <a:custGeom>
              <a:avLst/>
              <a:gdLst/>
              <a:ahLst/>
              <a:cxnLst/>
              <a:rect l="l" t="t" r="r" b="b"/>
              <a:pathLst>
                <a:path w="2341244" h="273915">
                  <a:moveTo>
                    <a:pt x="51243" y="0"/>
                  </a:moveTo>
                  <a:lnTo>
                    <a:pt x="2290001" y="0"/>
                  </a:lnTo>
                  <a:cubicBezTo>
                    <a:pt x="2318302" y="0"/>
                    <a:pt x="2341244" y="22942"/>
                    <a:pt x="2341244" y="51243"/>
                  </a:cubicBezTo>
                  <a:lnTo>
                    <a:pt x="2341244" y="222673"/>
                  </a:lnTo>
                  <a:cubicBezTo>
                    <a:pt x="2341244" y="250973"/>
                    <a:pt x="2318302" y="273915"/>
                    <a:pt x="2290001" y="273915"/>
                  </a:cubicBezTo>
                  <a:lnTo>
                    <a:pt x="51243" y="273915"/>
                  </a:lnTo>
                  <a:cubicBezTo>
                    <a:pt x="22942" y="273915"/>
                    <a:pt x="0" y="250973"/>
                    <a:pt x="0" y="222673"/>
                  </a:cubicBezTo>
                  <a:lnTo>
                    <a:pt x="0" y="51243"/>
                  </a:lnTo>
                  <a:cubicBezTo>
                    <a:pt x="0" y="22942"/>
                    <a:pt x="22942" y="0"/>
                    <a:pt x="512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2341244" cy="350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188675" y="8842275"/>
            <a:ext cx="4261534" cy="832049"/>
            <a:chOff x="0" y="0"/>
            <a:chExt cx="1294868" cy="25281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94868" cy="252818"/>
            </a:xfrm>
            <a:custGeom>
              <a:avLst/>
              <a:gdLst/>
              <a:ahLst/>
              <a:cxnLst/>
              <a:rect l="l" t="t" r="r" b="b"/>
              <a:pathLst>
                <a:path w="1294868" h="252818">
                  <a:moveTo>
                    <a:pt x="92652" y="0"/>
                  </a:moveTo>
                  <a:lnTo>
                    <a:pt x="1202216" y="0"/>
                  </a:lnTo>
                  <a:cubicBezTo>
                    <a:pt x="1226789" y="0"/>
                    <a:pt x="1250355" y="9761"/>
                    <a:pt x="1267731" y="27137"/>
                  </a:cubicBezTo>
                  <a:cubicBezTo>
                    <a:pt x="1285106" y="44513"/>
                    <a:pt x="1294868" y="68079"/>
                    <a:pt x="1294868" y="92652"/>
                  </a:cubicBezTo>
                  <a:lnTo>
                    <a:pt x="1294868" y="160167"/>
                  </a:lnTo>
                  <a:cubicBezTo>
                    <a:pt x="1294868" y="211337"/>
                    <a:pt x="1253386" y="252818"/>
                    <a:pt x="1202216" y="252818"/>
                  </a:cubicBezTo>
                  <a:lnTo>
                    <a:pt x="92652" y="252818"/>
                  </a:lnTo>
                  <a:cubicBezTo>
                    <a:pt x="68079" y="252818"/>
                    <a:pt x="44513" y="243057"/>
                    <a:pt x="27137" y="225681"/>
                  </a:cubicBezTo>
                  <a:cubicBezTo>
                    <a:pt x="9761" y="208306"/>
                    <a:pt x="0" y="184739"/>
                    <a:pt x="0" y="160167"/>
                  </a:cubicBezTo>
                  <a:lnTo>
                    <a:pt x="0" y="92652"/>
                  </a:lnTo>
                  <a:cubicBezTo>
                    <a:pt x="0" y="68079"/>
                    <a:pt x="9761" y="44513"/>
                    <a:pt x="27137" y="27137"/>
                  </a:cubicBezTo>
                  <a:cubicBezTo>
                    <a:pt x="44513" y="9761"/>
                    <a:pt x="68079" y="0"/>
                    <a:pt x="926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76200"/>
              <a:ext cx="1294868" cy="329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 rot="5400000">
            <a:off x="57150" y="0"/>
            <a:ext cx="7599510" cy="7599510"/>
          </a:xfrm>
          <a:custGeom>
            <a:avLst/>
            <a:gdLst/>
            <a:ahLst/>
            <a:cxnLst/>
            <a:rect l="l" t="t" r="r" b="b"/>
            <a:pathLst>
              <a:path w="7599510" h="7599510">
                <a:moveTo>
                  <a:pt x="0" y="0"/>
                </a:moveTo>
                <a:lnTo>
                  <a:pt x="7599510" y="0"/>
                </a:lnTo>
                <a:lnTo>
                  <a:pt x="7599510" y="7599510"/>
                </a:lnTo>
                <a:lnTo>
                  <a:pt x="0" y="7599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668164" y="2782737"/>
            <a:ext cx="6401126" cy="96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 dirty="0">
                <a:solidFill>
                  <a:srgbClr val="FFFFFF"/>
                </a:solidFill>
                <a:latin typeface="HK Modular"/>
              </a:rPr>
              <a:t>PLAN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866533" y="597162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 dirty="0">
                <a:solidFill>
                  <a:srgbClr val="FFFFFF"/>
                </a:solidFill>
                <a:latin typeface="HK Modular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865887" y="1722895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 dirty="0">
                <a:solidFill>
                  <a:srgbClr val="FFFFFF"/>
                </a:solidFill>
                <a:latin typeface="HK Modular"/>
              </a:rPr>
              <a:t>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866533" y="2900526"/>
            <a:ext cx="27746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 dirty="0">
                <a:solidFill>
                  <a:srgbClr val="FFFFFF"/>
                </a:solidFill>
                <a:latin typeface="HK Modular"/>
              </a:rPr>
              <a:t>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98103" y="5216187"/>
            <a:ext cx="414327" cy="3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 dirty="0">
                <a:solidFill>
                  <a:srgbClr val="FFFFFF"/>
                </a:solidFill>
                <a:latin typeface="HK Modular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857876" y="6440107"/>
            <a:ext cx="29348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HK Modular"/>
              </a:rPr>
              <a:t>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69291" y="7723400"/>
            <a:ext cx="18719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HK Modular"/>
              </a:rPr>
              <a:t>7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069291" y="9140521"/>
            <a:ext cx="18719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HK Modular"/>
              </a:rPr>
              <a:t>8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594666" y="410207"/>
            <a:ext cx="49494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Garet"/>
              </a:rPr>
              <a:t>Introduction générale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042540" y="1554732"/>
            <a:ext cx="33865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Garet"/>
              </a:rPr>
              <a:t>Problématique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196874" y="2703533"/>
            <a:ext cx="30779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Garet"/>
              </a:rPr>
              <a:t>Solution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063625" y="3876992"/>
            <a:ext cx="33865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Garet"/>
              </a:rPr>
              <a:t>Besoins</a:t>
            </a:r>
            <a:endParaRPr lang="en-US" sz="3399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0345976" y="5086350"/>
            <a:ext cx="7394798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Garet"/>
              </a:rPr>
              <a:t>Simulation plan de CCINF0 (Cisco)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465584" y="6396150"/>
            <a:ext cx="3545816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Garet"/>
              </a:rPr>
              <a:t>Mécanisme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395449" y="7751131"/>
            <a:ext cx="7295852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Garet"/>
              </a:rPr>
              <a:t>Mise en œuvre d’un réseau local (LAN)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074271" y="8927061"/>
            <a:ext cx="3200517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Garet"/>
              </a:rPr>
              <a:t>Conclusion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C46F7B6-7351-4CB9-9291-429A4FE0D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25" y="4252892"/>
            <a:ext cx="3900449" cy="3277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59562" y="2244090"/>
            <a:ext cx="5892575" cy="545063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02610"/>
            <a:ext cx="10284075" cy="348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orizon"/>
              </a:rPr>
              <a:t>Les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réseaux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locaux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permettent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aux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utilisateurs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partager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des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ressources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telles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que des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fichiers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facilitant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ainsi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la communication entre les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utilisateurs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au sein de </a:t>
            </a:r>
            <a:r>
              <a:rPr lang="en-US" sz="2799" dirty="0" err="1">
                <a:solidFill>
                  <a:srgbClr val="FFFFFF"/>
                </a:solidFill>
                <a:latin typeface="Horizon"/>
              </a:rPr>
              <a:t>l'environnement</a:t>
            </a:r>
            <a:r>
              <a:rPr lang="en-US" sz="2799" dirty="0">
                <a:solidFill>
                  <a:srgbClr val="FFFFFF"/>
                </a:solidFill>
                <a:latin typeface="Horizon"/>
              </a:rPr>
              <a:t> local.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3414" y="1057275"/>
            <a:ext cx="1266012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199" dirty="0">
                <a:solidFill>
                  <a:srgbClr val="FF99FF"/>
                </a:solidFill>
                <a:latin typeface="HK Modular"/>
              </a:rPr>
              <a:t>INTRODUCTION GÉNÉRALE</a:t>
            </a:r>
          </a:p>
          <a:p>
            <a:pPr algn="ctr">
              <a:lnSpc>
                <a:spcPts val="4619"/>
              </a:lnSpc>
            </a:pPr>
            <a:endParaRPr lang="en-US" sz="4199" dirty="0">
              <a:solidFill>
                <a:srgbClr val="FF99FF"/>
              </a:solidFill>
              <a:latin typeface="HK Mod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5079" y="949490"/>
            <a:ext cx="1812535" cy="18125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5079" y="3985533"/>
            <a:ext cx="6267095" cy="6301467"/>
          </a:xfrm>
          <a:custGeom>
            <a:avLst/>
            <a:gdLst/>
            <a:ahLst/>
            <a:cxnLst/>
            <a:rect l="l" t="t" r="r" b="b"/>
            <a:pathLst>
              <a:path w="6267095" h="6301467">
                <a:moveTo>
                  <a:pt x="0" y="0"/>
                </a:moveTo>
                <a:lnTo>
                  <a:pt x="6267095" y="0"/>
                </a:lnTo>
                <a:lnTo>
                  <a:pt x="6267095" y="6301467"/>
                </a:lnTo>
                <a:lnTo>
                  <a:pt x="0" y="630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95795" y="3493608"/>
            <a:ext cx="10152512" cy="320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  <a:spcBef>
                <a:spcPct val="0"/>
              </a:spcBef>
            </a:pPr>
            <a:r>
              <a:rPr lang="en-US" sz="3001" dirty="0">
                <a:solidFill>
                  <a:srgbClr val="FFFFFF"/>
                </a:solidFill>
                <a:latin typeface="Horizon"/>
              </a:rPr>
              <a:t>la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problématique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d'un réseau local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tourne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autour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de la mise en œuvre de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celui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-ci, et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nécessite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une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approche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stratégique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pour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garantir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un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fonctionnement</a:t>
            </a:r>
            <a:r>
              <a:rPr lang="en-US" sz="3001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3001" dirty="0" err="1">
                <a:solidFill>
                  <a:srgbClr val="FFFFFF"/>
                </a:solidFill>
                <a:latin typeface="Horizon"/>
              </a:rPr>
              <a:t>efficace</a:t>
            </a:r>
            <a:endParaRPr lang="en-US" sz="3001" dirty="0">
              <a:solidFill>
                <a:srgbClr val="FFFFFF"/>
              </a:solidFill>
              <a:latin typeface="Horizon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9893332" y="7533920"/>
            <a:ext cx="7869589" cy="2760183"/>
          </a:xfrm>
          <a:custGeom>
            <a:avLst/>
            <a:gdLst/>
            <a:ahLst/>
            <a:cxnLst/>
            <a:rect l="l" t="t" r="r" b="b"/>
            <a:pathLst>
              <a:path w="7869589" h="2760183">
                <a:moveTo>
                  <a:pt x="0" y="0"/>
                </a:moveTo>
                <a:lnTo>
                  <a:pt x="7869589" y="0"/>
                </a:lnTo>
                <a:lnTo>
                  <a:pt x="7869589" y="2760183"/>
                </a:lnTo>
                <a:lnTo>
                  <a:pt x="0" y="2760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75832" y="1754280"/>
            <a:ext cx="9891072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599" dirty="0">
                <a:solidFill>
                  <a:srgbClr val="FF3131"/>
                </a:solidFill>
                <a:latin typeface="HK Modular"/>
              </a:rPr>
              <a:t>LA PROBLÉMATIQUE </a:t>
            </a:r>
          </a:p>
          <a:p>
            <a:pPr algn="ctr">
              <a:lnSpc>
                <a:spcPts val="3959"/>
              </a:lnSpc>
            </a:pPr>
            <a:endParaRPr lang="en-US" sz="3599" dirty="0">
              <a:solidFill>
                <a:srgbClr val="FF3131"/>
              </a:solidFill>
              <a:latin typeface="HK Mod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99680" y="2802009"/>
            <a:ext cx="9548921" cy="96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 dirty="0">
                <a:solidFill>
                  <a:srgbClr val="7AFFF5"/>
                </a:solidFill>
                <a:latin typeface="HK Modular"/>
              </a:rPr>
              <a:t>LA 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66501" y="841800"/>
            <a:ext cx="897280" cy="89728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25779" y="1739080"/>
            <a:ext cx="1230877" cy="1230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0" y="105501"/>
            <a:ext cx="7317043" cy="7317043"/>
          </a:xfrm>
          <a:custGeom>
            <a:avLst/>
            <a:gdLst/>
            <a:ahLst/>
            <a:cxnLst/>
            <a:rect l="l" t="t" r="r" b="b"/>
            <a:pathLst>
              <a:path w="7317043" h="7317043">
                <a:moveTo>
                  <a:pt x="0" y="0"/>
                </a:moveTo>
                <a:lnTo>
                  <a:pt x="7317043" y="0"/>
                </a:lnTo>
                <a:lnTo>
                  <a:pt x="7317043" y="7317043"/>
                </a:lnTo>
                <a:lnTo>
                  <a:pt x="0" y="731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415526"/>
            <a:ext cx="6086765" cy="7455949"/>
          </a:xfrm>
          <a:custGeom>
            <a:avLst/>
            <a:gdLst/>
            <a:ahLst/>
            <a:cxnLst/>
            <a:rect l="l" t="t" r="r" b="b"/>
            <a:pathLst>
              <a:path w="6086765" h="7455949">
                <a:moveTo>
                  <a:pt x="0" y="0"/>
                </a:moveTo>
                <a:lnTo>
                  <a:pt x="6086765" y="0"/>
                </a:lnTo>
                <a:lnTo>
                  <a:pt x="6086765" y="7455948"/>
                </a:lnTo>
                <a:lnTo>
                  <a:pt x="0" y="7455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70957" y="2969957"/>
            <a:ext cx="7317043" cy="7317043"/>
          </a:xfrm>
          <a:custGeom>
            <a:avLst/>
            <a:gdLst/>
            <a:ahLst/>
            <a:cxnLst/>
            <a:rect l="l" t="t" r="r" b="b"/>
            <a:pathLst>
              <a:path w="7317043" h="7317043">
                <a:moveTo>
                  <a:pt x="0" y="0"/>
                </a:moveTo>
                <a:lnTo>
                  <a:pt x="7317043" y="0"/>
                </a:lnTo>
                <a:lnTo>
                  <a:pt x="7317043" y="7317043"/>
                </a:lnTo>
                <a:lnTo>
                  <a:pt x="0" y="731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99680" y="5057775"/>
            <a:ext cx="9628168" cy="230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572" dirty="0">
                <a:solidFill>
                  <a:srgbClr val="FFFFFF"/>
                </a:solidFill>
                <a:latin typeface="Horizon"/>
              </a:rPr>
              <a:t>La solution de ma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problématique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implique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une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approche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global, qui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garanti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un réseau local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efficace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qui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répond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aux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besoins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de </a:t>
            </a:r>
            <a:r>
              <a:rPr lang="en-US" sz="2572" dirty="0" err="1">
                <a:solidFill>
                  <a:srgbClr val="FFFFFF"/>
                </a:solidFill>
                <a:latin typeface="Horizon"/>
              </a:rPr>
              <a:t>l’organisation</a:t>
            </a:r>
            <a:r>
              <a:rPr lang="en-US" sz="2572" dirty="0">
                <a:solidFill>
                  <a:srgbClr val="FFFFFF"/>
                </a:solidFill>
                <a:latin typeface="Horizon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4108" y="1293218"/>
            <a:ext cx="13979783" cy="96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 dirty="0">
                <a:solidFill>
                  <a:srgbClr val="CFBDFF"/>
                </a:solidFill>
                <a:latin typeface="HK Modular"/>
              </a:rPr>
              <a:t>LES BESOINS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00488" y="4295174"/>
            <a:ext cx="9287024" cy="325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3" lvl="1" indent="-496571" algn="l">
              <a:lnSpc>
                <a:spcPts val="6440"/>
              </a:lnSpc>
              <a:buAutoNum type="arabicPeriod"/>
            </a:pPr>
            <a:r>
              <a:rPr lang="en-US" sz="4600" dirty="0">
                <a:solidFill>
                  <a:srgbClr val="FFFFFF"/>
                </a:solidFill>
                <a:latin typeface="Horizon"/>
              </a:rPr>
              <a:t>        Connectivité </a:t>
            </a:r>
          </a:p>
          <a:p>
            <a:pPr marL="993143" lvl="1" indent="-496571" algn="l">
              <a:lnSpc>
                <a:spcPts val="6440"/>
              </a:lnSpc>
              <a:buAutoNum type="arabicPeriod"/>
            </a:pPr>
            <a:r>
              <a:rPr lang="en-US" sz="4600" dirty="0">
                <a:solidFill>
                  <a:srgbClr val="FFFFFF"/>
                </a:solidFill>
                <a:latin typeface="Horizon"/>
              </a:rPr>
              <a:t>       Performance</a:t>
            </a:r>
          </a:p>
          <a:p>
            <a:pPr marL="993143" lvl="1" indent="-496571" algn="l">
              <a:lnSpc>
                <a:spcPts val="6440"/>
              </a:lnSpc>
              <a:buAutoNum type="arabicPeriod"/>
            </a:pPr>
            <a:r>
              <a:rPr lang="en-US" sz="4600" dirty="0">
                <a:solidFill>
                  <a:srgbClr val="FFFFFF"/>
                </a:solidFill>
                <a:latin typeface="Horizon"/>
              </a:rPr>
              <a:t>         Fiabilité</a:t>
            </a:r>
          </a:p>
          <a:p>
            <a:pPr marL="993143" lvl="1" indent="-496571" algn="l">
              <a:lnSpc>
                <a:spcPts val="6440"/>
              </a:lnSpc>
              <a:buAutoNum type="arabicPeriod"/>
            </a:pPr>
            <a:r>
              <a:rPr lang="en-US" sz="4600" dirty="0">
                <a:solidFill>
                  <a:srgbClr val="FFFFFF"/>
                </a:solidFill>
                <a:latin typeface="Horizon"/>
              </a:rPr>
              <a:t>         Sécurité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413841"/>
            <a:ext cx="5638800" cy="2427112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6"/>
                </a:lnTo>
                <a:lnTo>
                  <a:pt x="0" y="2565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039600" y="413841"/>
            <a:ext cx="6248400" cy="2565738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6"/>
                </a:lnTo>
                <a:lnTo>
                  <a:pt x="0" y="2565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9896" y="4438049"/>
            <a:ext cx="3368425" cy="3368425"/>
          </a:xfrm>
          <a:custGeom>
            <a:avLst/>
            <a:gdLst/>
            <a:ahLst/>
            <a:cxnLst/>
            <a:rect l="l" t="t" r="r" b="b"/>
            <a:pathLst>
              <a:path w="3368425" h="3368425">
                <a:moveTo>
                  <a:pt x="0" y="0"/>
                </a:moveTo>
                <a:lnTo>
                  <a:pt x="3368425" y="0"/>
                </a:lnTo>
                <a:lnTo>
                  <a:pt x="3368425" y="3368425"/>
                </a:lnTo>
                <a:lnTo>
                  <a:pt x="0" y="3368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2EEFD-91F8-48FB-8E90-4B6A4A426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878" y="3999550"/>
            <a:ext cx="3562025" cy="4871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7558" y="3854044"/>
            <a:ext cx="6739287" cy="6432956"/>
          </a:xfrm>
          <a:custGeom>
            <a:avLst/>
            <a:gdLst/>
            <a:ahLst/>
            <a:cxnLst/>
            <a:rect l="l" t="t" r="r" b="b"/>
            <a:pathLst>
              <a:path w="6739287" h="6432956">
                <a:moveTo>
                  <a:pt x="0" y="0"/>
                </a:moveTo>
                <a:lnTo>
                  <a:pt x="6739288" y="0"/>
                </a:lnTo>
                <a:lnTo>
                  <a:pt x="6739288" y="6432956"/>
                </a:lnTo>
                <a:lnTo>
                  <a:pt x="0" y="643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668523" y="-1145221"/>
            <a:ext cx="6739287" cy="6432956"/>
          </a:xfrm>
          <a:custGeom>
            <a:avLst/>
            <a:gdLst/>
            <a:ahLst/>
            <a:cxnLst/>
            <a:rect l="l" t="t" r="r" b="b"/>
            <a:pathLst>
              <a:path w="6739287" h="6432956">
                <a:moveTo>
                  <a:pt x="0" y="0"/>
                </a:moveTo>
                <a:lnTo>
                  <a:pt x="6739287" y="0"/>
                </a:lnTo>
                <a:lnTo>
                  <a:pt x="6739287" y="6432956"/>
                </a:lnTo>
                <a:lnTo>
                  <a:pt x="0" y="643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87810" y="2071257"/>
            <a:ext cx="14081719" cy="7944313"/>
          </a:xfrm>
          <a:custGeom>
            <a:avLst/>
            <a:gdLst/>
            <a:ahLst/>
            <a:cxnLst/>
            <a:rect l="l" t="t" r="r" b="b"/>
            <a:pathLst>
              <a:path w="14081719" h="7944313">
                <a:moveTo>
                  <a:pt x="0" y="0"/>
                </a:moveTo>
                <a:lnTo>
                  <a:pt x="14081718" y="0"/>
                </a:lnTo>
                <a:lnTo>
                  <a:pt x="14081718" y="7944313"/>
                </a:lnTo>
                <a:lnTo>
                  <a:pt x="0" y="794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23" t="-28223" r="-48427" b="-5581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01120" y="57150"/>
            <a:ext cx="11741889" cy="178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6"/>
              </a:lnSpc>
            </a:pPr>
            <a:r>
              <a:rPr lang="en-US" sz="6351" dirty="0">
                <a:solidFill>
                  <a:srgbClr val="FFFFFF"/>
                </a:solidFill>
                <a:latin typeface="HK Modular"/>
              </a:rPr>
              <a:t>STIMULATION PLAN DE CCINFO (CISCO)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026"/>
            <a:ext cx="18288000" cy="1048946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23" b="-39554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7796284" y="3141508"/>
            <a:ext cx="3104923" cy="3277750"/>
          </a:xfrm>
          <a:custGeom>
            <a:avLst/>
            <a:gdLst/>
            <a:ahLst/>
            <a:cxnLst/>
            <a:rect l="l" t="t" r="r" b="b"/>
            <a:pathLst>
              <a:path w="3104923" h="3277750">
                <a:moveTo>
                  <a:pt x="0" y="0"/>
                </a:moveTo>
                <a:lnTo>
                  <a:pt x="3104923" y="0"/>
                </a:lnTo>
                <a:lnTo>
                  <a:pt x="3104923" y="3277750"/>
                </a:lnTo>
                <a:lnTo>
                  <a:pt x="0" y="327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070892" y="4493220"/>
            <a:ext cx="2105139" cy="895641"/>
          </a:xfrm>
          <a:custGeom>
            <a:avLst/>
            <a:gdLst/>
            <a:ahLst/>
            <a:cxnLst/>
            <a:rect l="l" t="t" r="r" b="b"/>
            <a:pathLst>
              <a:path w="2105139" h="895641">
                <a:moveTo>
                  <a:pt x="0" y="0"/>
                </a:moveTo>
                <a:lnTo>
                  <a:pt x="2105139" y="0"/>
                </a:lnTo>
                <a:lnTo>
                  <a:pt x="2105139" y="895641"/>
                </a:lnTo>
                <a:lnTo>
                  <a:pt x="0" y="895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89376" y="4493220"/>
            <a:ext cx="2105139" cy="895641"/>
          </a:xfrm>
          <a:custGeom>
            <a:avLst/>
            <a:gdLst/>
            <a:ahLst/>
            <a:cxnLst/>
            <a:rect l="l" t="t" r="r" b="b"/>
            <a:pathLst>
              <a:path w="2105139" h="895641">
                <a:moveTo>
                  <a:pt x="0" y="0"/>
                </a:moveTo>
                <a:lnTo>
                  <a:pt x="2105139" y="0"/>
                </a:lnTo>
                <a:lnTo>
                  <a:pt x="2105139" y="895641"/>
                </a:lnTo>
                <a:lnTo>
                  <a:pt x="0" y="895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2399" y="7658654"/>
            <a:ext cx="11480610" cy="137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CFBDFF"/>
                </a:solidFill>
                <a:latin typeface="Horizon"/>
              </a:rPr>
              <a:t>mecanisme d ‘une mise en  oeuvre d’un reseau local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94475-1D7E-478A-A2F8-8901577B8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3" y="3504609"/>
            <a:ext cx="3900449" cy="3277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87D64-955A-43D3-A7E5-9DD104D73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523" y="2912262"/>
            <a:ext cx="3900449" cy="3277781"/>
          </a:xfrm>
          <a:prstGeom prst="rect">
            <a:avLst/>
          </a:prstGeom>
        </p:spPr>
      </p:pic>
      <p:pic>
        <p:nvPicPr>
          <p:cNvPr id="12" name="Image 50">
            <a:extLst>
              <a:ext uri="{FF2B5EF4-FFF2-40B4-BE49-F238E27FC236}">
                <a16:creationId xmlns:a16="http://schemas.microsoft.com/office/drawing/2014/main" id="{2E597EB9-1E50-4905-8865-79C2417DD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67400" y="2460964"/>
            <a:ext cx="8523623" cy="9303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45 0.23287 L 0.01857 0.27284 C 0.03254 0.28195 0.05355 0.28689 0.07551 0.28689 C 0.10051 0.28689 0.12056 0.28195 0.13454 0.27284 L 0.20155 0.23287 " pathEditMode="fixed" rAng="0" ptsTypes="AAA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48 -0.25802 L 0.09852 -0.258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326</Words>
  <Application>Microsoft Office PowerPoint</Application>
  <PresentationFormat>Custom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Horizon</vt:lpstr>
      <vt:lpstr>HK Modular</vt:lpstr>
      <vt:lpstr>Calibri</vt:lpstr>
      <vt:lpstr>Arial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Gradient Computer Presentation</dc:title>
  <dc:creator>ABIR BELKASSE</dc:creator>
  <cp:lastModifiedBy>ABIR BELKASSE</cp:lastModifiedBy>
  <cp:revision>11</cp:revision>
  <dcterms:created xsi:type="dcterms:W3CDTF">2006-08-16T00:00:00Z</dcterms:created>
  <dcterms:modified xsi:type="dcterms:W3CDTF">2024-06-09T22:49:06Z</dcterms:modified>
  <dc:identifier>DAGHe8h7iCI</dc:identifier>
</cp:coreProperties>
</file>